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5" r:id="rId6"/>
    <p:sldId id="261" r:id="rId7"/>
    <p:sldId id="266" r:id="rId8"/>
    <p:sldId id="26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195"/>
    <a:srgbClr val="77BD43"/>
    <a:srgbClr val="47597F"/>
    <a:srgbClr val="78B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46B62-260F-4F3A-8194-6BC4DBA42801}" v="7" dt="2023-01-19T17:26:56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59" autoAdjust="0"/>
  </p:normalViewPr>
  <p:slideViewPr>
    <p:cSldViewPr snapToGrid="0">
      <p:cViewPr varScale="1">
        <p:scale>
          <a:sx n="119" d="100"/>
          <a:sy n="119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01175" y="5610225"/>
            <a:ext cx="2514600" cy="1076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885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7833131" cy="6858000"/>
          </a:xfrm>
          <a:prstGeom prst="rect">
            <a:avLst/>
          </a:prstGeom>
          <a:solidFill>
            <a:srgbClr val="77BD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ln>
                <a:noFill/>
              </a:ln>
              <a:solidFill>
                <a:schemeClr val="l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15074" y="0"/>
            <a:ext cx="1876925" cy="6858000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D45E02-763A-F544-B000-8B0D680356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252" y="4095750"/>
            <a:ext cx="21717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2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1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6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08311" cy="14000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4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0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9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3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8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3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D73A1E-9CFC-4335-AD58-5BCEFCF1EB65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489F4-7622-4925-BD14-C0610751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clrChange>
              <a:clrFrom>
                <a:srgbClr val="1E3011">
                  <a:alpha val="25098"/>
                </a:srgbClr>
              </a:clrFrom>
              <a:clrTo>
                <a:srgbClr val="1E301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74550" y="-2656723"/>
            <a:ext cx="4687510" cy="5693530"/>
          </a:xfrm>
          <a:prstGeom prst="rect">
            <a:avLst/>
          </a:prstGeom>
          <a:noFill/>
          <a:effectLst/>
        </p:spPr>
      </p:pic>
      <p:sp>
        <p:nvSpPr>
          <p:cNvPr id="13" name="Rectangle 12"/>
          <p:cNvSpPr/>
          <p:nvPr/>
        </p:nvSpPr>
        <p:spPr>
          <a:xfrm>
            <a:off x="0" y="0"/>
            <a:ext cx="10315074" cy="450273"/>
          </a:xfrm>
          <a:prstGeom prst="rect">
            <a:avLst/>
          </a:prstGeom>
          <a:solidFill>
            <a:srgbClr val="77BD4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solidFill>
                <a:schemeClr val="l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315074" y="0"/>
            <a:ext cx="1876925" cy="450273"/>
          </a:xfrm>
          <a:prstGeom prst="rect">
            <a:avLst/>
          </a:prstGeom>
          <a:solidFill>
            <a:srgbClr val="33619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40B9C-7BD8-7449-8F2D-7D228764E74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977" y="5926719"/>
            <a:ext cx="1727426" cy="5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5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494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HMO Appeals and Overseers Board</a:t>
            </a:r>
          </a:p>
        </p:txBody>
      </p:sp>
    </p:spTree>
    <p:extLst>
      <p:ext uri="{BB962C8B-B14F-4D97-AF65-F5344CB8AC3E}">
        <p14:creationId xmlns:p14="http://schemas.microsoft.com/office/powerpoint/2010/main" val="146060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C4437C3-2A58-6E55-AD1B-2231BC4B3277}"/>
              </a:ext>
            </a:extLst>
          </p:cNvPr>
          <p:cNvSpPr txBox="1"/>
          <p:nvPr/>
        </p:nvSpPr>
        <p:spPr>
          <a:xfrm>
            <a:off x="1756611" y="1957137"/>
            <a:ext cx="984115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Hazardous Materials Ordinance background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MSD “immediate” reporting requirements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Revision of reports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1E3B9F-92CC-5E83-4D57-3E9FA26D91F0}"/>
              </a:ext>
            </a:extLst>
          </p:cNvPr>
          <p:cNvSpPr txBox="1"/>
          <p:nvPr/>
        </p:nvSpPr>
        <p:spPr>
          <a:xfrm>
            <a:off x="745958" y="925082"/>
            <a:ext cx="104915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HMO Appeals and Overseers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789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C22B04-20A2-C4E9-DD72-8A52AF338FCC}"/>
              </a:ext>
            </a:extLst>
          </p:cNvPr>
          <p:cNvSpPr txBox="1"/>
          <p:nvPr/>
        </p:nvSpPr>
        <p:spPr>
          <a:xfrm>
            <a:off x="1066418" y="1860884"/>
            <a:ext cx="1005916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Chapter 95 of Louisville Metro Ordinances </a:t>
            </a:r>
          </a:p>
          <a:p>
            <a:r>
              <a:rPr lang="en-US" sz="3600" dirty="0"/>
              <a:t>     is the Hazardous Materials Ordinance (HMO)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HMO passed in 1985 in response to </a:t>
            </a:r>
          </a:p>
          <a:p>
            <a:r>
              <a:rPr lang="en-US" sz="3600" dirty="0"/>
              <a:t>     sewer explosions that occurred in 1981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MSD designated as administering agency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Most enforced requirement of HMO is late </a:t>
            </a:r>
          </a:p>
          <a:p>
            <a:r>
              <a:rPr lang="en-US" sz="3600" dirty="0"/>
              <a:t>     reporting of an incident</a:t>
            </a:r>
          </a:p>
          <a:p>
            <a:endParaRPr lang="en-US" sz="3600" dirty="0"/>
          </a:p>
          <a:p>
            <a:r>
              <a:rPr lang="en-US" sz="36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10B2FC-8F10-467B-A0C6-BB0A02C542FF}"/>
              </a:ext>
            </a:extLst>
          </p:cNvPr>
          <p:cNvSpPr txBox="1"/>
          <p:nvPr/>
        </p:nvSpPr>
        <p:spPr>
          <a:xfrm>
            <a:off x="745958" y="925082"/>
            <a:ext cx="104915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HMO Appeals and Overseers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133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E98F972-4081-7CC1-2D71-C36372AA16DD}"/>
              </a:ext>
            </a:extLst>
          </p:cNvPr>
          <p:cNvSpPr txBox="1"/>
          <p:nvPr/>
        </p:nvSpPr>
        <p:spPr>
          <a:xfrm>
            <a:off x="791581" y="1784418"/>
            <a:ext cx="9231744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Questions regarding definition of immediate reference in HMO:</a:t>
            </a:r>
            <a:endParaRPr lang="en-US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When a release occurs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(US EPA reference PowerPoint):</a:t>
            </a:r>
            <a:endParaRPr lang="en-US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Call 911 –tell them if you need a response.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Immediately notify any LEPC, TERC and SERC that might be impacted, and;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If release involves a listed CERCLA hazardous substance, notify the National Response Center(NRC) at 1-800-424-8802</a:t>
            </a:r>
          </a:p>
          <a:p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“Immediate” means within 15 minutes of the release (discovery), not after you’ve taken the time to completely evaluate what quantity was released.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92A69F-A46F-A739-D69B-92F79F3246C9}"/>
              </a:ext>
            </a:extLst>
          </p:cNvPr>
          <p:cNvSpPr txBox="1"/>
          <p:nvPr/>
        </p:nvSpPr>
        <p:spPr>
          <a:xfrm>
            <a:off x="745958" y="925082"/>
            <a:ext cx="104915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HMO Appeals and Overseers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245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C4437C3-2A58-6E55-AD1B-2231BC4B3277}"/>
              </a:ext>
            </a:extLst>
          </p:cNvPr>
          <p:cNvSpPr txBox="1"/>
          <p:nvPr/>
        </p:nvSpPr>
        <p:spPr>
          <a:xfrm>
            <a:off x="1756611" y="1957137"/>
            <a:ext cx="8241359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Revision of annual report – Incident reports will</a:t>
            </a:r>
          </a:p>
          <a:p>
            <a:r>
              <a:rPr lang="en-US" sz="2800" dirty="0"/>
              <a:t>      only include incidents related to the HMO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Annual reports can include more pertinent </a:t>
            </a:r>
          </a:p>
          <a:p>
            <a:r>
              <a:rPr lang="en-US" sz="2800" dirty="0"/>
              <a:t>      information related to MSD’s administration of </a:t>
            </a:r>
          </a:p>
          <a:p>
            <a:r>
              <a:rPr lang="en-US" sz="2800" dirty="0"/>
              <a:t>      HMO</a:t>
            </a:r>
          </a:p>
          <a:p>
            <a:r>
              <a:rPr lang="en-US" sz="28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Provide semiannual report to include dates</a:t>
            </a:r>
          </a:p>
          <a:p>
            <a:r>
              <a:rPr lang="en-US" sz="2800" dirty="0"/>
              <a:t>      of incidents and generic incident information 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1E3B9F-92CC-5E83-4D57-3E9FA26D91F0}"/>
              </a:ext>
            </a:extLst>
          </p:cNvPr>
          <p:cNvSpPr txBox="1"/>
          <p:nvPr/>
        </p:nvSpPr>
        <p:spPr>
          <a:xfrm>
            <a:off x="745958" y="925082"/>
            <a:ext cx="104915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HMO Appeals and Overseers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6668782"/>
      </p:ext>
    </p:extLst>
  </p:cSld>
  <p:clrMapOvr>
    <a:masterClrMapping/>
  </p:clrMapOvr>
</p:sld>
</file>

<file path=ppt/theme/theme1.xml><?xml version="1.0" encoding="utf-8"?>
<a:theme xmlns:a="http://schemas.openxmlformats.org/drawingml/2006/main" name="MSD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D 16x9 PPT.potx [Read-Only]" id="{E083EC51-C0D8-48E9-9A6C-FD0055D543A4}" vid="{6DAAA9BE-55BE-4355-B255-C95B08EEBF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FCAA57FC7B744ABC3D8CB497338D5" ma:contentTypeVersion="4" ma:contentTypeDescription="Create a new document." ma:contentTypeScope="" ma:versionID="1a47b8f4425b05c2398f2353bcac3a8c">
  <xsd:schema xmlns:xsd="http://www.w3.org/2001/XMLSchema" xmlns:xs="http://www.w3.org/2001/XMLSchema" xmlns:p="http://schemas.microsoft.com/office/2006/metadata/properties" xmlns:ns2="89fc66ad-e690-4091-a1fa-f194c3f6424b" xmlns:ns3="b3937c4a-ddd3-4e7c-a920-cdf2d1a9863c" targetNamespace="http://schemas.microsoft.com/office/2006/metadata/properties" ma:root="true" ma:fieldsID="2f91a8170058176230fcc82414562716" ns2:_="" ns3:_="">
    <xsd:import namespace="89fc66ad-e690-4091-a1fa-f194c3f6424b"/>
    <xsd:import namespace="b3937c4a-ddd3-4e7c-a920-cdf2d1a986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c66ad-e690-4091-a1fa-f194c3f6424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37c4a-ddd3-4e7c-a920-cdf2d1a986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9fc66ad-e690-4091-a1fa-f194c3f6424b">MSDNET-939202273-9</_dlc_DocId>
    <_dlc_DocIdUrl xmlns="89fc66ad-e690-4091-a1fa-f194c3f6424b">
      <Url>https://louisvillemsd.sharepoint.com/msdnet/ms4/_layouts/15/DocIdRedir.aspx?ID=MSDNET-939202273-9</Url>
      <Description>MSDNET-939202273-9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A09BBA5-2499-4D65-AFE6-C681F73B6C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7C6EB2-3E36-42C7-8A09-3A43BCE06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c66ad-e690-4091-a1fa-f194c3f6424b"/>
    <ds:schemaRef ds:uri="b3937c4a-ddd3-4e7c-a920-cdf2d1a98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EBD89B-3503-4985-803C-F935812C0A17}">
  <ds:schemaRefs>
    <ds:schemaRef ds:uri="http://schemas.microsoft.com/office/2006/documentManagement/types"/>
    <ds:schemaRef ds:uri="http://purl.org/dc/elements/1.1/"/>
    <ds:schemaRef ds:uri="b3937c4a-ddd3-4e7c-a920-cdf2d1a9863c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9fc66ad-e690-4091-a1fa-f194c3f6424b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2D4EBAE-69EC-4EAC-89EE-E3FDF8FC385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MSD 16x9 PPT</Template>
  <TotalTime>689</TotalTime>
  <Words>221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MSD_Theme</vt:lpstr>
      <vt:lpstr>HMO Appeals and Overseers Board</vt:lpstr>
      <vt:lpstr>PowerPoint Presentation</vt:lpstr>
      <vt:lpstr>PowerPoint Presentation</vt:lpstr>
      <vt:lpstr>PowerPoint Presentation</vt:lpstr>
      <vt:lpstr>PowerPoint Presentation</vt:lpstr>
    </vt:vector>
  </TitlesOfParts>
  <Company>Metropolitan Sewer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Isabella Altier</dc:creator>
  <cp:lastModifiedBy>Mike Moore</cp:lastModifiedBy>
  <cp:revision>14</cp:revision>
  <dcterms:created xsi:type="dcterms:W3CDTF">2020-10-26T15:26:55Z</dcterms:created>
  <dcterms:modified xsi:type="dcterms:W3CDTF">2023-01-24T12:57:30Z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0x010100A8DFCAA57FC7B744ABC3D8CB497338D5</vt:lpwstr>
  </property>
  <property fmtid="{D5CDD505-2E9C-101B-9397-08002B2CF9AE}" pid="3" name="_dlc_DocIdItemGuid">
    <vt:lpwstr>07c55eec-d5d3-4ae6-887c-97dcc64e9a01</vt:lpwstr>
  </property>
</Properties>
</file>